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797675" cy="9928225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ambria" panose="020405030504060302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784" autoAdjust="0"/>
  </p:normalViewPr>
  <p:slideViewPr>
    <p:cSldViewPr snapToGrid="0">
      <p:cViewPr varScale="1">
        <p:scale>
          <a:sx n="73" d="100"/>
          <a:sy n="73" d="100"/>
        </p:scale>
        <p:origin x="173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5988" y="744538"/>
            <a:ext cx="4965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There will be one joint presentation for each topic (up to 20 min), to be prepared during the Parallel Session on Tuesday. 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contents shall cover: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short introduction into the topic or the projects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big picture of the major achievements and outputs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upcoming challenges and needs 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possible roadmap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Responsible Research &amp; Innovation-related achievements and challenges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Open Science-related achievements and challenges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Technology Transfer-related achievements and challenges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briefly introduce your topic, projects it covers and what are the unifying elements.</a:t>
            </a:r>
            <a:endParaRPr sz="11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Address one or more of the following questions: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What major outputs were created?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In what area do you expect to make an impact?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What needs might be solved/met thanks to the results of your projects?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Please describe what are the upcoming challenges and needs within your topic in terms of: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Long-term vision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Research method(s)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 err="1">
                <a:latin typeface="Century Gothic"/>
                <a:ea typeface="Century Gothic"/>
                <a:cs typeface="Century Gothic"/>
                <a:sym typeface="Century Gothic"/>
              </a:rPr>
              <a:t>Interdisciplinarity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Implementation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dirty="0">
                <a:latin typeface="Century Gothic"/>
                <a:ea typeface="Century Gothic"/>
                <a:cs typeface="Century Gothic"/>
                <a:sym typeface="Century Gothic"/>
              </a:rPr>
              <a:t>Results exploitation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Address one or more of the following questions: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How will you tackle the challenges identified within your topic?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How can you achieve the expected impact?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Where were/will the outputs be made available during and after the project?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Who are the potential users of your results?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How will you contact them?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Address one or more of the following questions: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360"/>
              </a:spcBef>
              <a:spcAft>
                <a:spcPts val="0"/>
              </a:spcAft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Did CHIST-ERA help to reach the main achievements of the projects within your topic?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Did CHIST-ERA create added value of implementing your projects?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Were you satisfied with the international and/or national implementation of the CHIST-ERA Call?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What could be improved in the implementation of the Call and the CHIST-ERA support?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094250722_0_12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>
                <a:latin typeface="Century Gothic"/>
                <a:ea typeface="Century Gothic"/>
                <a:cs typeface="Century Gothic"/>
                <a:sym typeface="Century Gothic"/>
              </a:rPr>
              <a:t>Responsible Research and Innovation</a:t>
            </a:r>
            <a:endParaRPr sz="11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RRI, as defined by the European Commission Framework, is comprised of 6 dimensions: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>
                <a:latin typeface="Century Gothic"/>
                <a:ea typeface="Century Gothic"/>
                <a:cs typeface="Century Gothic"/>
                <a:sym typeface="Century Gothic"/>
              </a:rPr>
              <a:t>Gender</a:t>
            </a: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: fostering gender balance in research teams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>
                <a:latin typeface="Century Gothic"/>
                <a:ea typeface="Century Gothic"/>
                <a:cs typeface="Century Gothic"/>
                <a:sym typeface="Century Gothic"/>
              </a:rPr>
              <a:t>Open Science</a:t>
            </a: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: promoting transparency and reproducibility of research, increasing and widening the diffusion of knowledge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>
                <a:latin typeface="Century Gothic"/>
                <a:ea typeface="Century Gothic"/>
                <a:cs typeface="Century Gothic"/>
                <a:sym typeface="Century Gothic"/>
              </a:rPr>
              <a:t>Science education</a:t>
            </a: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: making science education and careers attractive for your people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>
                <a:latin typeface="Century Gothic"/>
                <a:ea typeface="Century Gothic"/>
                <a:cs typeface="Century Gothic"/>
                <a:sym typeface="Century Gothic"/>
              </a:rPr>
              <a:t>Public engagement</a:t>
            </a: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: creating 2-way and inclusive and participatory multi-actor dialogues between researchers, policy makers, industry and civil society, NGOs and citizens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>
                <a:latin typeface="Century Gothic"/>
                <a:ea typeface="Century Gothic"/>
                <a:cs typeface="Century Gothic"/>
                <a:sym typeface="Century Gothic"/>
              </a:rPr>
              <a:t>Ethics</a:t>
            </a: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: applying fundamental ethical principles and legislation to scientific research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u="sng">
                <a:latin typeface="Century Gothic"/>
                <a:ea typeface="Century Gothic"/>
                <a:cs typeface="Century Gothic"/>
                <a:sym typeface="Century Gothic"/>
              </a:rPr>
              <a:t>Governance</a:t>
            </a: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: fostering and mainstreaming RRI within your project organisation on in the interaction with other stakeholders.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>
                <a:latin typeface="Century Gothic"/>
                <a:ea typeface="Century Gothic"/>
                <a:cs typeface="Century Gothic"/>
                <a:sym typeface="Century Gothic"/>
              </a:rPr>
              <a:t>Please address the following points, in particular what were the biggest challenges among the points below:</a:t>
            </a:r>
            <a:endParaRPr sz="11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b="1">
                <a:latin typeface="Century Gothic"/>
                <a:ea typeface="Century Gothic"/>
                <a:cs typeface="Century Gothic"/>
                <a:sym typeface="Century Gothic"/>
              </a:rPr>
              <a:t>Integration of RRI practices in the projects (related to the 6 dimensions of RRI) - examples of good practices</a:t>
            </a:r>
            <a:endParaRPr sz="11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 b="1">
                <a:latin typeface="Century Gothic"/>
                <a:ea typeface="Century Gothic"/>
                <a:cs typeface="Century Gothic"/>
                <a:sym typeface="Century Gothic"/>
              </a:rPr>
              <a:t>Major hurdles to RRI implementation in the projects (in general and/or for particular dimensions)</a:t>
            </a:r>
            <a:endParaRPr sz="11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c09425072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c094250722_0_0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Please address the following topics if relevant, in particular what were your biggest challenges among the points below (or others that you may find relevant).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>
                <a:latin typeface="Century Gothic"/>
                <a:ea typeface="Century Gothic"/>
                <a:cs typeface="Century Gothic"/>
                <a:sym typeface="Century Gothic"/>
              </a:rPr>
              <a:t>Open Science</a:t>
            </a:r>
            <a:endParaRPr sz="11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Open Science practices within the projects (DMP, publications in OA, open data sharing, data repositories used, etc.).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Obstacles to cope with good OS practices.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Costs of implementing the OS practices (when relevant).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gc0942507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094250722_0_6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Please address the following topic, in particular what were your biggest challenges among the points below (or others that you may find relevant).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>
                <a:latin typeface="Century Gothic"/>
                <a:ea typeface="Century Gothic"/>
                <a:cs typeface="Century Gothic"/>
                <a:sym typeface="Century Gothic"/>
              </a:rPr>
              <a:t>Technology Transfer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36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Biggest challenges linked to research results exploitation &amp; licensing/intellectual property rights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Steps taken to commercialize (or exploit in another way) a technology - points in common within your topic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Any tension felt between technology transfer and OS?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Possible obstacles to any application of your results could include: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inadequate financing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skills shortages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regulation that hinders innovation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intellectual property right issues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traditional value chains that are less keen to innovate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incompatibility between parts of systems (lack of standards)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entury Gothic"/>
              <a:buChar char="●"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mismatch between market needs and the solution.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gc09425072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>
                <a:latin typeface="Century Gothic"/>
                <a:ea typeface="Century Gothic"/>
                <a:cs typeface="Century Gothic"/>
                <a:sym typeface="Century Gothic"/>
              </a:rPr>
              <a:t>Questions from the audience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403350" y="1631181"/>
            <a:ext cx="6553200" cy="19431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latin typeface="Cambria"/>
                <a:ea typeface="Cambria"/>
                <a:cs typeface="Cambria"/>
                <a:sym typeface="Cambri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799431" y="3859485"/>
            <a:ext cx="5761038" cy="144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1258888" y="6597650"/>
            <a:ext cx="52578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3001" y="71933"/>
            <a:ext cx="7666622" cy="1053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 descr="Logo (2010 04 29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0352" y="5546288"/>
            <a:ext cx="1187450" cy="1081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>
                <a:solidFill>
                  <a:srgbClr val="595959"/>
                </a:solidFill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✔"/>
              <a:defRPr>
                <a:solidFill>
                  <a:srgbClr val="595959"/>
                </a:solidFill>
              </a:defRPr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>
                <a:solidFill>
                  <a:srgbClr val="595959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>
                <a:solidFill>
                  <a:srgbClr val="595959"/>
                </a:solidFill>
              </a:defRPr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>
                <a:solidFill>
                  <a:srgbClr val="595959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❖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✔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464820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❖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✔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Calibri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✔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❖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✔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Char char="❖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✔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Noto Sans Symbols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 rot="5400000">
            <a:off x="2267744" y="-531018"/>
            <a:ext cx="4608513" cy="84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813550" y="115888"/>
            <a:ext cx="2162175" cy="5905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76" name="Google Shape;76;p11"/>
          <p:cNvSpPr txBox="1"/>
          <p:nvPr/>
        </p:nvSpPr>
        <p:spPr>
          <a:xfrm rot="5400000">
            <a:off x="4941887" y="1987538"/>
            <a:ext cx="5905500" cy="216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Cliquez pour modifier le style du titre</a:t>
            </a:r>
            <a:endParaRPr sz="32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539750" y="-100012"/>
            <a:ext cx="5905500" cy="63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. Texte et contenu" type="txAndObj">
  <p:cSld name="TEXT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4648200" y="1412875"/>
            <a:ext cx="417195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❖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ableau" type="tbl">
  <p:cSld name="TAB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5D909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23850" y="1412875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❖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-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339975" y="6597650"/>
            <a:ext cx="5111750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5" name="Google Shape;15;p1" descr="Logo (2010 04 29)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ctrTitle"/>
          </p:nvPr>
        </p:nvSpPr>
        <p:spPr>
          <a:xfrm>
            <a:off x="1619672" y="2060848"/>
            <a:ext cx="7200800" cy="1872207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CHIST-ERA Projects Seminar 2021</a:t>
            </a:r>
            <a:br>
              <a:rPr lang="en-GB" b="1"/>
            </a:br>
            <a:r>
              <a:rPr lang="en-GB" b="1" i="1"/>
              <a:t>Topic X</a:t>
            </a:r>
            <a:endParaRPr b="0" i="1"/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4294967295"/>
          </p:nvPr>
        </p:nvSpPr>
        <p:spPr>
          <a:xfrm>
            <a:off x="1835696" y="4077072"/>
            <a:ext cx="6616824" cy="1512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GB" sz="24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Speaker(s) </a:t>
            </a:r>
            <a:endParaRPr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April 14, 20</a:t>
            </a:r>
            <a:r>
              <a:rPr lang="en-GB"/>
              <a:t>21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1475656" y="115888"/>
            <a:ext cx="7500069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Introduction: Projects of the Topic</a:t>
            </a:r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Major Achievements and Outputs</a:t>
            </a:r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Upcoming Challenges and Needs</a:t>
            </a:r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Possible Roadmap</a:t>
            </a:r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Role of the CHIST-ERA Support</a:t>
            </a: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Responsible Research &amp; Innovation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Science</a:t>
            </a:r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400" cy="100950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Technology Transfer</a:t>
            </a:r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  <a:prstGeom prst="rect">
            <a:avLst/>
          </a:prstGeom>
          <a:gradFill>
            <a:gsLst>
              <a:gs pos="0">
                <a:srgbClr val="8AABE9"/>
              </a:gs>
              <a:gs pos="50000">
                <a:srgbClr val="B8CAF0"/>
              </a:gs>
              <a:gs pos="100000">
                <a:srgbClr val="DDE5F6"/>
              </a:gs>
            </a:gsLst>
            <a:lin ang="0" scaled="0"/>
          </a:gra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Questions</a:t>
            </a:r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ldNum" idx="12"/>
          </p:nvPr>
        </p:nvSpPr>
        <p:spPr>
          <a:xfrm>
            <a:off x="7667625" y="6597650"/>
            <a:ext cx="1476375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323528" y="1340768"/>
            <a:ext cx="849630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880"/>
              </a:spcBef>
              <a:spcAft>
                <a:spcPts val="0"/>
              </a:spcAft>
              <a:buSzPts val="4400"/>
              <a:buNone/>
            </a:pPr>
            <a:r>
              <a:rPr lang="en-GB" sz="4400">
                <a:solidFill>
                  <a:schemeClr val="dk1"/>
                </a:solidFill>
              </a:rPr>
              <a:t>Questions ? </a:t>
            </a:r>
            <a:endParaRPr sz="4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684</Words>
  <Application>Microsoft Office PowerPoint</Application>
  <PresentationFormat>Affichage à l'écran (4:3)</PresentationFormat>
  <Paragraphs>88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Calibri</vt:lpstr>
      <vt:lpstr>Century Gothic</vt:lpstr>
      <vt:lpstr>Noto Sans Symbols</vt:lpstr>
      <vt:lpstr>Arial</vt:lpstr>
      <vt:lpstr>Cambria</vt:lpstr>
      <vt:lpstr>Modèle par défaut</vt:lpstr>
      <vt:lpstr>CHIST-ERA Projects Seminar 2021 Topic X</vt:lpstr>
      <vt:lpstr>Introduction: Projects of the Topic</vt:lpstr>
      <vt:lpstr>Major Achievements and Outputs</vt:lpstr>
      <vt:lpstr>Upcoming Challenges and Needs</vt:lpstr>
      <vt:lpstr>Possible Roadmap</vt:lpstr>
      <vt:lpstr>Role of the CHIST-ERA Support</vt:lpstr>
      <vt:lpstr>Responsible Research &amp; Innovation</vt:lpstr>
      <vt:lpstr>Open Science</vt:lpstr>
      <vt:lpstr>Technology Transfer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CHIST-ERA Projects Seminar 2021 Topic X</dc:title>
  <dc:creator>ARDIZZONI Anna</dc:creator>
  <cp:lastModifiedBy>ARDIZZONI Anna</cp:lastModifiedBy>
  <cp:revision>2</cp:revision>
  <dcterms:modified xsi:type="dcterms:W3CDTF">2021-03-11T15:55:11Z</dcterms:modified>
</cp:coreProperties>
</file>