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797675" cy="9928225"/>
  <p:embeddedFontLst>
    <p:embeddedFont>
      <p:font typeface="Cambria" panose="02040503050406030204" pitchFamily="18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533" autoAdjust="0"/>
  </p:normalViewPr>
  <p:slideViewPr>
    <p:cSldViewPr snapToGrid="0">
      <p:cViewPr varScale="1">
        <p:scale>
          <a:sx n="97" d="100"/>
          <a:sy n="97" d="100"/>
        </p:scale>
        <p:origin x="200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15988" y="744538"/>
            <a:ext cx="4965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 will be one joint presentation for each topic (up to 15 mins plus 5 mins for Q&amp;A), to be prepared during the Parallel Session II on Tuesday. 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contents shall cover: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36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short introduction into the topic or the projects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big picture of the major achievements and outputs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upcoming challenges and needs 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possible roadmap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Responsible Research &amp; Innovation-related achievements and challenges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Open Science-related achievements and challenges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Technology Transfer-related achievements and challenges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5" name="Google Shape;9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briefly introduce your topic, projects it covers and what are the unifying elements.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d0e0383b07_10_0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00" cy="446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Address one or more of the following questions: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What major outputs were created?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In what area do you expect to make an impact?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What needs might be solved/met thanks to the results of your projects?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108" name="Google Shape;108;gd0e0383b07_1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600" cy="372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Please describe what are the upcoming challenges and needs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of the call topic 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in terms of: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36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Long-term vision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Research method(s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Objective</a:t>
            </a:r>
            <a:r>
              <a:rPr lang="en-GB" sz="1100" baseline="0" dirty="0" smtClean="0">
                <a:latin typeface="Century Gothic"/>
                <a:ea typeface="Century Gothic"/>
                <a:cs typeface="Century Gothic"/>
                <a:sym typeface="Century Gothic"/>
              </a:rPr>
              <a:t> evaluation of developed systems performance, reproducibility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Interdisciplinarity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Implementation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Results exploitation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2" name="Google Shape;1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Address one or more of the following questions: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36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How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can the 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challenges identified within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the call topic be tackled?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How can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expected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impact be achieved?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Where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should 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the outputs be made available during and after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projects?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Who are the potential users of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results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Address one or more of the following questions: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360"/>
              </a:spcBef>
              <a:spcAft>
                <a:spcPts val="0"/>
              </a:spcAft>
              <a:buSzPts val="13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Did CHIST-ERA help to reach the main achievements of the projects within your topic?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Did CHIST-ERA create added value of implementing your projects?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Were you satisfied with the international and/or national implementation of the CHIST-ERA Call?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What could be improved in the implementation of the Call and the CHIST-ERA support?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c094250722_0_12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00" cy="446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 dirty="0">
                <a:latin typeface="Century Gothic"/>
                <a:ea typeface="Century Gothic"/>
                <a:cs typeface="Century Gothic"/>
                <a:sym typeface="Century Gothic"/>
              </a:rPr>
              <a:t>Responsible Research and Innovation</a:t>
            </a:r>
            <a:endParaRPr sz="11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RRI, as defined by the European Commission Framework, is comprised of 6 dimensions: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36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u="sng" dirty="0">
                <a:latin typeface="Century Gothic"/>
                <a:ea typeface="Century Gothic"/>
                <a:cs typeface="Century Gothic"/>
                <a:sym typeface="Century Gothic"/>
              </a:rPr>
              <a:t>Gender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: fostering gender balance in research teams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u="sng" dirty="0">
                <a:latin typeface="Century Gothic"/>
                <a:ea typeface="Century Gothic"/>
                <a:cs typeface="Century Gothic"/>
                <a:sym typeface="Century Gothic"/>
              </a:rPr>
              <a:t>Open Science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: promoting transparency and reproducibility of research, increasing and widening the diffusion of knowledge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u="sng" dirty="0">
                <a:latin typeface="Century Gothic"/>
                <a:ea typeface="Century Gothic"/>
                <a:cs typeface="Century Gothic"/>
                <a:sym typeface="Century Gothic"/>
              </a:rPr>
              <a:t>Science education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: making science education and careers attractive for your people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u="sng" dirty="0">
                <a:latin typeface="Century Gothic"/>
                <a:ea typeface="Century Gothic"/>
                <a:cs typeface="Century Gothic"/>
                <a:sym typeface="Century Gothic"/>
              </a:rPr>
              <a:t>Public engagement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: creating 2-way and inclusive and participatory multi-actor dialogues between researchers, policy makers, industry and civil society, NGOs and citizens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u="sng" dirty="0">
                <a:latin typeface="Century Gothic"/>
                <a:ea typeface="Century Gothic"/>
                <a:cs typeface="Century Gothic"/>
                <a:sym typeface="Century Gothic"/>
              </a:rPr>
              <a:t>Ethics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: applying fundamental ethical principles and legislation to scientific research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u="sng" dirty="0">
                <a:latin typeface="Century Gothic"/>
                <a:ea typeface="Century Gothic"/>
                <a:cs typeface="Century Gothic"/>
                <a:sym typeface="Century Gothic"/>
              </a:rPr>
              <a:t>Governance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: fostering and mainstreaming RRI within your project organisation on in the interaction with other stakeholders.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 dirty="0">
                <a:latin typeface="Century Gothic"/>
                <a:ea typeface="Century Gothic"/>
                <a:cs typeface="Century Gothic"/>
                <a:sym typeface="Century Gothic"/>
              </a:rPr>
              <a:t>Please address the following points, in particular what </a:t>
            </a:r>
            <a:r>
              <a:rPr lang="en-GB" sz="1100" b="1" dirty="0" smtClean="0">
                <a:latin typeface="Century Gothic"/>
                <a:ea typeface="Century Gothic"/>
                <a:cs typeface="Century Gothic"/>
                <a:sym typeface="Century Gothic"/>
              </a:rPr>
              <a:t>are </a:t>
            </a:r>
            <a:r>
              <a:rPr lang="en-GB" sz="1100" b="1" dirty="0">
                <a:latin typeface="Century Gothic"/>
                <a:ea typeface="Century Gothic"/>
                <a:cs typeface="Century Gothic"/>
                <a:sym typeface="Century Gothic"/>
              </a:rPr>
              <a:t>the biggest challenges </a:t>
            </a:r>
            <a:r>
              <a:rPr lang="en-GB" sz="1100" b="1" dirty="0" smtClean="0">
                <a:latin typeface="Century Gothic"/>
                <a:ea typeface="Century Gothic"/>
                <a:cs typeface="Century Gothic"/>
                <a:sym typeface="Century Gothic"/>
              </a:rPr>
              <a:t>for the call topic among </a:t>
            </a:r>
            <a:r>
              <a:rPr lang="en-GB" sz="1100" b="1" dirty="0">
                <a:latin typeface="Century Gothic"/>
                <a:ea typeface="Century Gothic"/>
                <a:cs typeface="Century Gothic"/>
                <a:sym typeface="Century Gothic"/>
              </a:rPr>
              <a:t>the points below:</a:t>
            </a:r>
            <a:endParaRPr sz="11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36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b="1" dirty="0">
                <a:latin typeface="Century Gothic"/>
                <a:ea typeface="Century Gothic"/>
                <a:cs typeface="Century Gothic"/>
                <a:sym typeface="Century Gothic"/>
              </a:rPr>
              <a:t>Integration of RRI practices </a:t>
            </a:r>
            <a:r>
              <a:rPr lang="en-GB" sz="1100" b="1" dirty="0" smtClean="0">
                <a:latin typeface="Century Gothic"/>
                <a:ea typeface="Century Gothic"/>
                <a:cs typeface="Century Gothic"/>
                <a:sym typeface="Century Gothic"/>
              </a:rPr>
              <a:t>(</a:t>
            </a:r>
            <a:r>
              <a:rPr lang="en-GB" sz="1100" b="1" dirty="0">
                <a:latin typeface="Century Gothic"/>
                <a:ea typeface="Century Gothic"/>
                <a:cs typeface="Century Gothic"/>
                <a:sym typeface="Century Gothic"/>
              </a:rPr>
              <a:t>related to the 6 dimensions of RRI) - examples of good practices</a:t>
            </a:r>
            <a:endParaRPr sz="11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b="1" dirty="0">
                <a:latin typeface="Century Gothic"/>
                <a:ea typeface="Century Gothic"/>
                <a:cs typeface="Century Gothic"/>
                <a:sym typeface="Century Gothic"/>
              </a:rPr>
              <a:t>Major hurdles to RRI implementation </a:t>
            </a:r>
            <a:r>
              <a:rPr lang="en-GB" sz="1100" b="1" dirty="0" smtClean="0">
                <a:latin typeface="Century Gothic"/>
                <a:ea typeface="Century Gothic"/>
                <a:cs typeface="Century Gothic"/>
                <a:sym typeface="Century Gothic"/>
              </a:rPr>
              <a:t>(</a:t>
            </a:r>
            <a:r>
              <a:rPr lang="en-GB" sz="1100" b="1" dirty="0">
                <a:latin typeface="Century Gothic"/>
                <a:ea typeface="Century Gothic"/>
                <a:cs typeface="Century Gothic"/>
                <a:sym typeface="Century Gothic"/>
              </a:rPr>
              <a:t>in general and/or for particular dimensions)</a:t>
            </a:r>
            <a:endParaRPr sz="11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gc09425072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600" cy="372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0e0383b07_2_0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00" cy="446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Please address the following topics if relevant, in particular what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are the 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biggest challenges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for the call</a:t>
            </a:r>
            <a:r>
              <a:rPr lang="en-GB" sz="1100" baseline="0" dirty="0" smtClean="0">
                <a:latin typeface="Century Gothic"/>
                <a:ea typeface="Century Gothic"/>
                <a:cs typeface="Century Gothic"/>
                <a:sym typeface="Century Gothic"/>
              </a:rPr>
              <a:t> topic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among 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the points below (or others that you may find relevant).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 dirty="0">
                <a:latin typeface="Century Gothic"/>
                <a:ea typeface="Century Gothic"/>
                <a:cs typeface="Century Gothic"/>
                <a:sym typeface="Century Gothic"/>
              </a:rPr>
              <a:t>Open Science</a:t>
            </a:r>
            <a:endParaRPr sz="11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36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Open Science practices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(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DMP, publications in OA, open data sharing, data repositories used, etc.).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Obstacles to cope with good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Open Science 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practices.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Costs of implementing the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Open Science 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practices (when relevant).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gd0e0383b0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600" cy="372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c094250722_0_6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00" cy="446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Please address the following topic, in particular what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are the 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biggest challenges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for the call topic among </a:t>
            </a: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the points below (or others that you may find relevant).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 dirty="0">
                <a:latin typeface="Century Gothic"/>
                <a:ea typeface="Century Gothic"/>
                <a:cs typeface="Century Gothic"/>
                <a:sym typeface="Century Gothic"/>
              </a:rPr>
              <a:t>Technology Transfer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36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Biggest challenges linked to research results exploitation &amp; licensing/intellectual property rights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Steps taken to commercialize (or exploit in another way) a technology - points in common within your topic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Any tension felt between technology transfer and </a:t>
            </a:r>
            <a:r>
              <a:rPr lang="en-GB" sz="1100" dirty="0" smtClean="0">
                <a:latin typeface="Century Gothic"/>
                <a:ea typeface="Century Gothic"/>
                <a:cs typeface="Century Gothic"/>
                <a:sym typeface="Century Gothic"/>
              </a:rPr>
              <a:t>Open Science?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Possible obstacles to any application of your results could include: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inadequate financing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skills shortages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regulation that hinders innovation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intellectual property right issues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traditional value chains that are less keen to innovate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incompatibility between parts of systems (lack of standards)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mismatch between market needs and the solution.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" name="Google Shape;150;gc09425072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600" cy="372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Questions from the audience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7" name="Google Shape;15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e de titr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1403350" y="1631181"/>
            <a:ext cx="6553200" cy="194310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>
                <a:latin typeface="Cambria"/>
                <a:ea typeface="Cambria"/>
                <a:cs typeface="Cambria"/>
                <a:sym typeface="Cambri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799431" y="3859485"/>
            <a:ext cx="5761038" cy="1440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1258888" y="6597650"/>
            <a:ext cx="52578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3001" y="71933"/>
            <a:ext cx="7666622" cy="1053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 descr="Logo (2010 04 29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368425" cy="110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0352" y="5546288"/>
            <a:ext cx="1187450" cy="1081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323528" y="1340768"/>
            <a:ext cx="849630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❖"/>
              <a:defRPr>
                <a:solidFill>
                  <a:srgbClr val="595959"/>
                </a:solidFill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✔"/>
              <a:defRPr>
                <a:solidFill>
                  <a:srgbClr val="595959"/>
                </a:solidFill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>
                <a:solidFill>
                  <a:srgbClr val="595959"/>
                </a:solidFill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  <a:defRPr>
                <a:solidFill>
                  <a:srgbClr val="595959"/>
                </a:solidFill>
              </a:defRPr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>
                <a:solidFill>
                  <a:srgbClr val="595959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323850" y="1412875"/>
            <a:ext cx="417195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❖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✔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2"/>
          </p:nvPr>
        </p:nvSpPr>
        <p:spPr>
          <a:xfrm>
            <a:off x="4648200" y="1412875"/>
            <a:ext cx="417195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❖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✔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❖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✔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❖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✔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SzPts val="3200"/>
              <a:buChar char="❖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SzPts val="2800"/>
              <a:buChar char="✔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-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Char char="-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Char char="-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Char char="-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Char char="-"/>
              <a:defRPr sz="2000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Noto Sans Symbols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 rot="5400000">
            <a:off x="2267744" y="-531018"/>
            <a:ext cx="4608513" cy="84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❖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6813550" y="115888"/>
            <a:ext cx="2162175" cy="590550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76" name="Google Shape;76;p11"/>
          <p:cNvSpPr txBox="1"/>
          <p:nvPr/>
        </p:nvSpPr>
        <p:spPr>
          <a:xfrm rot="5400000">
            <a:off x="4941887" y="1987538"/>
            <a:ext cx="5905500" cy="216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Cliquez pour modifier le style du titre</a:t>
            </a:r>
            <a:endParaRPr sz="3200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539750" y="-100012"/>
            <a:ext cx="5905500" cy="63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❖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. Texte et contenu" type="txAndObj">
  <p:cSld name="TEXT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>
            <a:off x="323850" y="1412875"/>
            <a:ext cx="417195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❖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2"/>
          </p:nvPr>
        </p:nvSpPr>
        <p:spPr>
          <a:xfrm>
            <a:off x="4648200" y="1412875"/>
            <a:ext cx="417195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❖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ableau" type="tbl">
  <p:cSld name="TABLE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23850" y="1412875"/>
            <a:ext cx="849630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❖"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✔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-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15" name="Google Shape;15;p1" descr="Logo (2010 04 29)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4925" y="44450"/>
            <a:ext cx="1368425" cy="110807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ctrTitle"/>
          </p:nvPr>
        </p:nvSpPr>
        <p:spPr>
          <a:xfrm>
            <a:off x="1619675" y="1585925"/>
            <a:ext cx="7200900" cy="278610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CHIST-ERA Projects </a:t>
            </a:r>
            <a:r>
              <a:rPr lang="en-GB" b="1"/>
              <a:t>Seminar 2022</a:t>
            </a:r>
            <a:br>
              <a:rPr lang="en-GB" b="1"/>
            </a:br>
            <a:r>
              <a:rPr lang="en-GB" b="1" i="1"/>
              <a:t>Topic X</a:t>
            </a:r>
            <a:endParaRPr b="0" i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subTitle" idx="4294967295"/>
          </p:nvPr>
        </p:nvSpPr>
        <p:spPr>
          <a:xfrm>
            <a:off x="1835696" y="4077072"/>
            <a:ext cx="6616824" cy="1512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endParaRPr sz="24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endParaRPr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lang="en-GB" i="1"/>
              <a:t>Speaker(s)</a:t>
            </a:r>
            <a:endParaRPr i="1"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lang="en-GB"/>
              <a:t>March 29</a:t>
            </a:r>
            <a:r>
              <a:rPr lang="en-GB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20</a:t>
            </a:r>
            <a:r>
              <a:rPr lang="en-GB"/>
              <a:t>22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1475656" y="115888"/>
            <a:ext cx="7500069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Introduction: Projects of the Topic</a:t>
            </a:r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1"/>
          </p:nvPr>
        </p:nvSpPr>
        <p:spPr>
          <a:xfrm>
            <a:off x="115950" y="1548050"/>
            <a:ext cx="8912100" cy="50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400" cy="100950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Major Achievements and Outputs</a:t>
            </a:r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body" idx="1"/>
          </p:nvPr>
        </p:nvSpPr>
        <p:spPr>
          <a:xfrm>
            <a:off x="160500" y="1290050"/>
            <a:ext cx="8823000" cy="53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>
              <a:solidFill>
                <a:srgbClr val="0000FF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/>
          </a:p>
        </p:txBody>
      </p:sp>
      <p:sp>
        <p:nvSpPr>
          <p:cNvPr id="112" name="Google Shape;112;p16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Upcoming Challenges and Needs</a:t>
            </a:r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body" idx="1"/>
          </p:nvPr>
        </p:nvSpPr>
        <p:spPr>
          <a:xfrm>
            <a:off x="115950" y="1548050"/>
            <a:ext cx="8912100" cy="50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Possible Roadmap</a:t>
            </a:r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sp>
        <p:nvSpPr>
          <p:cNvPr id="119" name="Google Shape;119;p17"/>
          <p:cNvSpPr txBox="1">
            <a:spLocks noGrp="1"/>
          </p:cNvSpPr>
          <p:nvPr>
            <p:ph type="body" idx="1"/>
          </p:nvPr>
        </p:nvSpPr>
        <p:spPr>
          <a:xfrm>
            <a:off x="115950" y="1548050"/>
            <a:ext cx="8912100" cy="50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Role of the CHIST-ERA Support</a:t>
            </a:r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sp>
        <p:nvSpPr>
          <p:cNvPr id="133" name="Google Shape;133;p19"/>
          <p:cNvSpPr txBox="1">
            <a:spLocks noGrp="1"/>
          </p:cNvSpPr>
          <p:nvPr>
            <p:ph type="body" idx="1"/>
          </p:nvPr>
        </p:nvSpPr>
        <p:spPr>
          <a:xfrm>
            <a:off x="115950" y="1548050"/>
            <a:ext cx="8912100" cy="50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400" cy="100950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Responsible Research &amp; Innovation</a:t>
            </a:r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  <p:sp>
        <p:nvSpPr>
          <p:cNvPr id="140" name="Google Shape;140;p20"/>
          <p:cNvSpPr txBox="1">
            <a:spLocks noGrp="1"/>
          </p:cNvSpPr>
          <p:nvPr>
            <p:ph type="body" idx="1"/>
          </p:nvPr>
        </p:nvSpPr>
        <p:spPr>
          <a:xfrm>
            <a:off x="115950" y="1548050"/>
            <a:ext cx="8912100" cy="50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400" cy="100950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Open Science</a:t>
            </a:r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body" idx="1"/>
          </p:nvPr>
        </p:nvSpPr>
        <p:spPr>
          <a:xfrm>
            <a:off x="115950" y="1548050"/>
            <a:ext cx="8912100" cy="50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400" cy="100950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Technology Transfer</a:t>
            </a:r>
            <a:endParaRPr/>
          </a:p>
        </p:txBody>
      </p:sp>
      <p:sp>
        <p:nvSpPr>
          <p:cNvPr id="153" name="Google Shape;153;p22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sp>
        <p:nvSpPr>
          <p:cNvPr id="154" name="Google Shape;154;p22"/>
          <p:cNvSpPr txBox="1">
            <a:spLocks noGrp="1"/>
          </p:cNvSpPr>
          <p:nvPr>
            <p:ph type="body" idx="1"/>
          </p:nvPr>
        </p:nvSpPr>
        <p:spPr>
          <a:xfrm>
            <a:off x="115950" y="1548050"/>
            <a:ext cx="8912100" cy="50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Questions</a:t>
            </a:r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body" idx="1"/>
          </p:nvPr>
        </p:nvSpPr>
        <p:spPr>
          <a:xfrm>
            <a:off x="323528" y="1340768"/>
            <a:ext cx="849630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880"/>
              </a:spcBef>
              <a:spcAft>
                <a:spcPts val="0"/>
              </a:spcAft>
              <a:buSzPts val="4400"/>
              <a:buNone/>
            </a:pPr>
            <a:r>
              <a:rPr lang="en-GB" sz="4400">
                <a:solidFill>
                  <a:schemeClr val="dk1"/>
                </a:solidFill>
              </a:rPr>
              <a:t>Questions ? </a:t>
            </a:r>
            <a:endParaRPr sz="4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699</Words>
  <Application>Microsoft Office PowerPoint</Application>
  <PresentationFormat>Affichage à l'écran (4:3)</PresentationFormat>
  <Paragraphs>97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Cambria</vt:lpstr>
      <vt:lpstr>Calibri</vt:lpstr>
      <vt:lpstr>Century Gothic</vt:lpstr>
      <vt:lpstr>Noto Sans Symbols</vt:lpstr>
      <vt:lpstr>Arial</vt:lpstr>
      <vt:lpstr>Modèle par défaut</vt:lpstr>
      <vt:lpstr>CHIST-ERA Projects Seminar 2022 Topic X</vt:lpstr>
      <vt:lpstr>Introduction: Projects of the Topic</vt:lpstr>
      <vt:lpstr>Major Achievements and Outputs</vt:lpstr>
      <vt:lpstr>Upcoming Challenges and Needs</vt:lpstr>
      <vt:lpstr>Possible Roadmap</vt:lpstr>
      <vt:lpstr>Role of the CHIST-ERA Support</vt:lpstr>
      <vt:lpstr>Responsible Research &amp; Innovation</vt:lpstr>
      <vt:lpstr>Open Science</vt:lpstr>
      <vt:lpstr>Technology Transfer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CHIST-ERA Projects Seminar 2021 Call Topic</dc:title>
  <dc:creator>Watse Castelein</dc:creator>
  <cp:lastModifiedBy>GIRERD Mathieu</cp:lastModifiedBy>
  <cp:revision>4</cp:revision>
  <dcterms:modified xsi:type="dcterms:W3CDTF">2022-02-24T15:39:39Z</dcterms:modified>
</cp:coreProperties>
</file>